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70" r:id="rId4"/>
    <p:sldId id="271" r:id="rId5"/>
    <p:sldId id="259" r:id="rId6"/>
    <p:sldId id="261" r:id="rId7"/>
    <p:sldId id="268" r:id="rId8"/>
    <p:sldId id="264" r:id="rId9"/>
    <p:sldId id="263" r:id="rId10"/>
    <p:sldId id="258" r:id="rId11"/>
  </p:sldIdLst>
  <p:sldSz cx="12192000" cy="6858000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CCECFF"/>
    <a:srgbClr val="99CCFF"/>
    <a:srgbClr val="339933"/>
    <a:srgbClr val="008238"/>
    <a:srgbClr val="009900"/>
    <a:srgbClr val="33CC33"/>
    <a:srgbClr val="66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28" autoAdjust="0"/>
  </p:normalViewPr>
  <p:slideViewPr>
    <p:cSldViewPr snapToGrid="0">
      <p:cViewPr varScale="1">
        <p:scale>
          <a:sx n="69" d="100"/>
          <a:sy n="69" d="100"/>
        </p:scale>
        <p:origin x="7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3AE41-0C9D-4AD7-BE2C-988E714FA9C8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AC40-90BB-4E38-9356-39FFAD106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04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59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5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6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" y="95350"/>
            <a:ext cx="12175722" cy="68456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395989" y="3382372"/>
            <a:ext cx="9691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Зональный опорный центр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 Черноморской западной зоны</a:t>
            </a:r>
          </a:p>
          <a:p>
            <a:r>
              <a:rPr lang="ru-RU" sz="2400" b="1" dirty="0">
                <a:solidFill>
                  <a:schemeClr val="bg1"/>
                </a:solidFill>
                <a:ea typeface="Calibri"/>
              </a:rPr>
              <a:t>«Сезонная школа — уникальная современная форма работы по формированию профессионального самоопределения учащихся» </a:t>
            </a:r>
          </a:p>
          <a:p>
            <a:r>
              <a:rPr lang="ru-RU" sz="2400" b="1" dirty="0">
                <a:solidFill>
                  <a:schemeClr val="bg1"/>
                </a:solidFill>
                <a:ea typeface="Calibri"/>
              </a:rPr>
              <a:t>                                                                              </a:t>
            </a:r>
          </a:p>
          <a:p>
            <a:r>
              <a:rPr lang="ru-RU" sz="2400" b="1" dirty="0">
                <a:solidFill>
                  <a:schemeClr val="bg1"/>
                </a:solidFill>
                <a:ea typeface="Calibri"/>
              </a:rPr>
              <a:t>                                                             Радченко Т.В., директор МБУ ДО ДТДМ</a:t>
            </a:r>
            <a:endParaRPr lang="ru-RU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Н.И. Сипягина </a:t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8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</a:rPr>
              <a:t>  </a:t>
            </a:r>
            <a:br>
              <a:rPr lang="ru-RU" dirty="0"/>
            </a:br>
            <a:br>
              <a:rPr lang="ru-RU" sz="2600" dirty="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8"/>
            <a:ext cx="5826447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дворец-</a:t>
            </a:r>
            <a:r>
              <a:rPr lang="ru-RU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творчества.рф</a:t>
            </a: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43477" y="157579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752538" y="157579"/>
            <a:ext cx="11232472" cy="1137070"/>
          </a:xfrm>
          <a:prstGeom prst="parallelogram">
            <a:avLst>
              <a:gd name="adj" fmla="val 69260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  <a:tabLst>
                <a:tab pos="257810" algn="l"/>
              </a:tabLst>
            </a:pPr>
            <a:r>
              <a:rPr lang="ru-RU" sz="15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Сезонная Экошкола «ПОЛЕВАЯ ОРНИТОЛОГИЯ» - проект творческих мероприятий направленных на  развитие проектно-исследовательской деятельности (организация краткосрочного учебного курса для одаренных (мотивированных) и профориентированных детей с выходом на результат).</a:t>
            </a: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Грант главы муниципального образования города Новороссийска (150 000) 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919675-0237-4098-9ADB-D2F5E123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02"/>
          <a:stretch/>
        </p:blipFill>
        <p:spPr>
          <a:xfrm>
            <a:off x="685685" y="1454915"/>
            <a:ext cx="4630106" cy="25145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5C3D2C-33D6-45AA-903B-401D5354AA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06" y="1468716"/>
            <a:ext cx="2804450" cy="18256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F57A4F-833A-416F-9EA8-E6CFDD8B7D2B}"/>
              </a:ext>
            </a:extLst>
          </p:cNvPr>
          <p:cNvSpPr/>
          <p:nvPr/>
        </p:nvSpPr>
        <p:spPr>
          <a:xfrm>
            <a:off x="385697" y="4129710"/>
            <a:ext cx="5350086" cy="2243353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/>
              <a:t>Цель профильной сезонной школы </a:t>
            </a:r>
            <a:r>
              <a:rPr lang="ru-RU" sz="1600" b="1" dirty="0"/>
              <a:t>– создание условий для формирования научно-познавательного интереса к природе через познание птиц, воспитание экологического сознания через активную деятельностную среду с полезным активным отдыхом и элементами обучения. </a:t>
            </a:r>
          </a:p>
          <a:p>
            <a:pPr algn="ctr"/>
            <a:r>
              <a:rPr lang="ru-RU" sz="1600" b="1" dirty="0"/>
              <a:t>Дополнительная общеобразовательная</a:t>
            </a:r>
          </a:p>
          <a:p>
            <a:pPr algn="ctr"/>
            <a:r>
              <a:rPr lang="ru-RU" sz="1600" b="1" dirty="0"/>
              <a:t>общеразвивающая программа  </a:t>
            </a:r>
            <a:r>
              <a:rPr lang="ru-RU" b="1" dirty="0"/>
              <a:t>«ОрнитологиЯ»</a:t>
            </a:r>
            <a:endParaRPr lang="ru-RU" sz="1600" dirty="0"/>
          </a:p>
          <a:p>
            <a:pPr algn="ctr"/>
            <a:endParaRPr lang="ru-RU" sz="16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A2DD26-E779-4D51-9E20-433CACE93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9" y="1468717"/>
            <a:ext cx="2849476" cy="18256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03C235-3F6A-4DE4-98B4-CB8BC0E068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5" t="4470" r="10160" b="2961"/>
          <a:stretch/>
        </p:blipFill>
        <p:spPr>
          <a:xfrm>
            <a:off x="5877527" y="3497753"/>
            <a:ext cx="4118938" cy="2875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6FECB9-8537-4C88-8526-6BEB475D40AD}"/>
              </a:ext>
            </a:extLst>
          </p:cNvPr>
          <p:cNvSpPr txBox="1"/>
          <p:nvPr/>
        </p:nvSpPr>
        <p:spPr>
          <a:xfrm>
            <a:off x="9916199" y="3416602"/>
            <a:ext cx="20688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alibri Light" panose="020F0302020204030204"/>
              </a:rPr>
              <a:t>1 – Дворец творчества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Calibri Light" panose="020F0302020204030204"/>
              </a:rPr>
              <a:t>2 – природный комплекс «Суджукская лагуна – Прилагунье»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Calibri Light" panose="020F0302020204030204"/>
              </a:rPr>
              <a:t>3 – природная рекреационная зона «Пионерская роща»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Calibri Light" panose="020F0302020204030204"/>
              </a:rPr>
              <a:t>4 – природная рекреационная зона «Южные пруды»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Calibri Light" panose="020F0302020204030204"/>
              </a:rPr>
              <a:t>5 – памятник природы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Calibri Light" panose="020F0302020204030204"/>
              </a:rPr>
              <a:t>«Цемесская роща» </a:t>
            </a:r>
          </a:p>
        </p:txBody>
      </p:sp>
      <p:sp>
        <p:nvSpPr>
          <p:cNvPr id="4" name="Стрелка: изогнутая влево 3">
            <a:extLst>
              <a:ext uri="{FF2B5EF4-FFF2-40B4-BE49-F238E27FC236}">
                <a16:creationId xmlns:a16="http://schemas.microsoft.com/office/drawing/2014/main" id="{C080096E-0412-4DF9-9D36-6BA351995FFD}"/>
              </a:ext>
            </a:extLst>
          </p:cNvPr>
          <p:cNvSpPr/>
          <p:nvPr/>
        </p:nvSpPr>
        <p:spPr>
          <a:xfrm>
            <a:off x="5315791" y="5497476"/>
            <a:ext cx="642001" cy="717270"/>
          </a:xfrm>
          <a:prstGeom prst="curved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1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23293" y="141374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865291" y="282052"/>
            <a:ext cx="11092706" cy="723907"/>
          </a:xfrm>
          <a:prstGeom prst="parallelogram">
            <a:avLst>
              <a:gd name="adj" fmla="val 69260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Педагогическая целесообразность </a:t>
            </a:r>
            <a:endParaRPr lang="ru-RU" sz="3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252224" y="63798"/>
            <a:ext cx="11723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358775" algn="l"/>
              </a:tabLst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358775" algn="l"/>
              </a:tabLst>
            </a:pPr>
            <a:endParaRPr lang="ru-RU" sz="1600" b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0485D-3AF5-4E4D-B2E8-750553865839}"/>
              </a:ext>
            </a:extLst>
          </p:cNvPr>
          <p:cNvSpPr txBox="1"/>
          <p:nvPr/>
        </p:nvSpPr>
        <p:spPr>
          <a:xfrm>
            <a:off x="552571" y="1168158"/>
            <a:ext cx="6096000" cy="1323439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</a:t>
            </a:r>
            <a:r>
              <a:rPr lang="ru-RU" sz="1800" b="1" dirty="0">
                <a:solidFill>
                  <a:schemeClr val="bg1"/>
                </a:solidFill>
              </a:rPr>
              <a:t>чебный курс профильной смены сезонной школы расширяет и закрепляет полученные учащимися знания, умения и навыки</a:t>
            </a:r>
            <a:r>
              <a:rPr lang="ru-RU" b="1" dirty="0">
                <a:solidFill>
                  <a:schemeClr val="bg1"/>
                </a:solidFill>
              </a:rPr>
              <a:t> на практике: внеаудиторные занятия, походы и экскурсии на орнитологических маршрутах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6F58E2-82E3-4303-A838-8CAD606B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4862" r="5223"/>
          <a:stretch/>
        </p:blipFill>
        <p:spPr>
          <a:xfrm>
            <a:off x="8347725" y="1340621"/>
            <a:ext cx="3513487" cy="27535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B341E7-58D8-4191-8FEB-85426F6563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61"/>
          <a:stretch/>
        </p:blipFill>
        <p:spPr>
          <a:xfrm>
            <a:off x="699804" y="2731241"/>
            <a:ext cx="2032617" cy="15282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87042D-85CC-43FB-9634-9FD14CFAE1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2" y="4532959"/>
            <a:ext cx="2615362" cy="1720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BA49A6-6005-4387-98AF-0ADF0DC6A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311" y="2895257"/>
            <a:ext cx="3706689" cy="39627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348CB-9086-48A0-885E-ADF55056C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4402" y="1559607"/>
            <a:ext cx="1441660" cy="16546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F9DE1C-3DF6-47D9-9BA8-6047AE369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264" y="2681285"/>
            <a:ext cx="3264398" cy="18351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CB44C5-2A8D-4584-A632-A6C06A371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37" y="4750185"/>
            <a:ext cx="2923307" cy="16431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052090-76E7-485E-844B-57BB318ECA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25" y="4315548"/>
            <a:ext cx="2776184" cy="18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0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26385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410294" y="269724"/>
            <a:ext cx="10304890" cy="727175"/>
          </a:xfrm>
          <a:prstGeom prst="parallelogram">
            <a:avLst>
              <a:gd name="adj" fmla="val 69260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ru-RU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заимодействие МБУ ДО ДТДМ с сетевыми партнёрами </a:t>
            </a:r>
            <a:endParaRPr lang="ru-RU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D7BA2B-238F-4493-9076-A9C9A5D24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5" r="5078"/>
          <a:stretch/>
        </p:blipFill>
        <p:spPr>
          <a:xfrm>
            <a:off x="8284570" y="3296054"/>
            <a:ext cx="3207124" cy="19494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C15C1A-A9EB-432C-AB93-66BF311C36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"/>
          <a:stretch/>
        </p:blipFill>
        <p:spPr>
          <a:xfrm>
            <a:off x="8963646" y="1269117"/>
            <a:ext cx="2926929" cy="20269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7EDC84-7677-4BEF-8B87-522AF66FB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53" y="5183608"/>
            <a:ext cx="2926929" cy="16452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E8C54F-AFA4-468C-8183-70E3E0B868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95" t="29412" r="15146" b="13027"/>
          <a:stretch/>
        </p:blipFill>
        <p:spPr>
          <a:xfrm>
            <a:off x="492961" y="1163004"/>
            <a:ext cx="7706427" cy="359607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8C91358-3729-4C56-8B40-E50ABCD4CCB2}"/>
              </a:ext>
            </a:extLst>
          </p:cNvPr>
          <p:cNvSpPr/>
          <p:nvPr/>
        </p:nvSpPr>
        <p:spPr>
          <a:xfrm>
            <a:off x="5728447" y="2892943"/>
            <a:ext cx="2470941" cy="159002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Форма аттестации образовательного процесса  (итоговая проверка знаний) – соревнования по спортивной орнитологии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E397D49-6D97-4204-81B6-673BDC174D56}"/>
              </a:ext>
            </a:extLst>
          </p:cNvPr>
          <p:cNvSpPr/>
          <p:nvPr/>
        </p:nvSpPr>
        <p:spPr>
          <a:xfrm>
            <a:off x="532369" y="4685547"/>
            <a:ext cx="7221713" cy="16452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">
              <a:spcAft>
                <a:spcPts val="1000"/>
              </a:spcAft>
              <a:tabLst>
                <a:tab pos="266065" algn="l"/>
              </a:tabLst>
            </a:pPr>
            <a:r>
              <a:rPr lang="ru-RU" sz="1400" b="1" dirty="0">
                <a:solidFill>
                  <a:srgbClr val="006600"/>
                </a:solidFill>
                <a:ea typeface="Times New Roman" panose="02020603050405020304" pitchFamily="18" charset="0"/>
              </a:rPr>
              <a:t>1) Общеобразовательные учреждения </a:t>
            </a:r>
            <a:r>
              <a:rPr lang="ru-RU" sz="1400" b="1" dirty="0" err="1">
                <a:solidFill>
                  <a:srgbClr val="006600"/>
                </a:solidFill>
                <a:ea typeface="Times New Roman" panose="02020603050405020304" pitchFamily="18" charset="0"/>
              </a:rPr>
              <a:t>мо</a:t>
            </a:r>
            <a:r>
              <a:rPr lang="ru-RU" sz="1400" b="1" dirty="0">
                <a:solidFill>
                  <a:srgbClr val="006600"/>
                </a:solidFill>
                <a:ea typeface="Times New Roman" panose="02020603050405020304" pitchFamily="18" charset="0"/>
              </a:rPr>
              <a:t> города Новороссийска;                                                                                        2) </a:t>
            </a:r>
            <a:r>
              <a:rPr lang="ru-RU" sz="1400" b="1" dirty="0">
                <a:solidFill>
                  <a:srgbClr val="006600"/>
                </a:solidFill>
                <a:effectLst/>
                <a:ea typeface="Times New Roman" panose="02020603050405020304" pitchFamily="18" charset="0"/>
              </a:rPr>
              <a:t>Новороссийское местное отделение Краснодарского регионального отделения ВОО «Русское географическое общество»;               </a:t>
            </a:r>
            <a:r>
              <a:rPr lang="ru-RU" sz="1400" b="1" dirty="0">
                <a:solidFill>
                  <a:srgbClr val="0066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3) </a:t>
            </a:r>
            <a:r>
              <a:rPr lang="ru-RU" sz="1400" b="1" spc="15" dirty="0">
                <a:solidFill>
                  <a:srgbClr val="006600"/>
                </a:solidFill>
                <a:ea typeface="Calibri" panose="020F0502020204030204" pitchFamily="34" charset="0"/>
              </a:rPr>
              <a:t>ГБУ УК КК «Новороссийский исторический музей-заповедник»; </a:t>
            </a:r>
            <a:r>
              <a:rPr lang="ru-RU" sz="1400" b="1" dirty="0">
                <a:solidFill>
                  <a:srgbClr val="0066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4) </a:t>
            </a:r>
            <a:r>
              <a:rPr lang="ru-RU" sz="1400" b="1" spc="15" dirty="0">
                <a:solidFill>
                  <a:srgbClr val="006600"/>
                </a:solidFill>
                <a:effectLst/>
                <a:ea typeface="Calibri" panose="020F0502020204030204" pitchFamily="34" charset="0"/>
              </a:rPr>
              <a:t>ФГБУ «Государственный заповедник «Утриш» (г. Анапа);</a:t>
            </a:r>
            <a:r>
              <a:rPr lang="ru-RU" sz="1400" b="1" dirty="0">
                <a:solidFill>
                  <a:srgbClr val="006600"/>
                </a:solidFill>
                <a:effectLst/>
                <a:ea typeface="Calibri" panose="020F0502020204030204" pitchFamily="34" charset="0"/>
              </a:rPr>
              <a:t>                                                                                            5) </a:t>
            </a:r>
            <a:r>
              <a:rPr lang="ru-RU" sz="1400" b="1" spc="15" dirty="0">
                <a:solidFill>
                  <a:srgbClr val="006600"/>
                </a:solidFill>
                <a:effectLst/>
                <a:ea typeface="Calibri" panose="020F0502020204030204" pitchFamily="34" charset="0"/>
              </a:rPr>
              <a:t>ГКУ КК «Природный орнитологический парк в Имеретинской низменности» (г. Сочи);                                   6) </a:t>
            </a:r>
            <a:r>
              <a:rPr lang="ru-RU" sz="1400" b="1" dirty="0">
                <a:solidFill>
                  <a:srgbClr val="006600"/>
                </a:solidFill>
                <a:effectLst/>
                <a:ea typeface="Calibri" panose="020F0502020204030204" pitchFamily="34" charset="0"/>
              </a:rPr>
              <a:t>Новороссийский политехнический  институт (филиал) КубГТУ.</a:t>
            </a:r>
            <a:endParaRPr lang="ru-RU" sz="1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0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282051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929476" y="186408"/>
            <a:ext cx="11092706" cy="967754"/>
          </a:xfrm>
          <a:prstGeom prst="parallelogram">
            <a:avLst>
              <a:gd name="adj" fmla="val 69260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298187" y="0"/>
            <a:ext cx="1172399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358775" algn="l"/>
              </a:tabLst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358775" algn="l"/>
              </a:tabLst>
            </a:pPr>
            <a:r>
              <a:rPr lang="ru-RU" sz="16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Интегративная модель туристско-краеведческой направленности (включая  естественнонаучное, спортивное </a:t>
            </a:r>
          </a:p>
          <a:p>
            <a:pPr lvl="0" algn="ctr">
              <a:tabLst>
                <a:tab pos="358775" algn="l"/>
              </a:tabLst>
            </a:pPr>
            <a:r>
              <a:rPr lang="ru-RU" sz="16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и патриотическое  направление деятельности) «Социальное партнерство</a:t>
            </a:r>
          </a:p>
          <a:p>
            <a:pPr lvl="0" algn="ctr">
              <a:tabLst>
                <a:tab pos="358775" algn="l"/>
              </a:tabLst>
            </a:pPr>
            <a:r>
              <a:rPr lang="ru-RU" sz="16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 и сотрудничество – доступное дополнительное образование детей сельских школ»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0628" y="1405719"/>
            <a:ext cx="10727140" cy="51276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39" y="1453245"/>
            <a:ext cx="8803090" cy="495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49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2471101" y="1885"/>
            <a:ext cx="777482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Результативность работы / 2021 год </a:t>
            </a:r>
          </a:p>
        </p:txBody>
      </p:sp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70514" y="4016991"/>
            <a:ext cx="5490651" cy="2350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 направленность: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«Природа малой родины»</a:t>
            </a:r>
          </a:p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+ реализация программ  </a:t>
            </a:r>
          </a:p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МБУ ДО «Центр детского творчества»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«Юные туристы»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«Водный туризм»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32201" y="906048"/>
            <a:ext cx="11620314" cy="1741617"/>
          </a:xfrm>
          <a:prstGeom prst="downArrow">
            <a:avLst>
              <a:gd name="adj1" fmla="val 47181"/>
              <a:gd name="adj2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2021 год</a:t>
            </a:r>
          </a:p>
          <a:p>
            <a:pPr algn="ctr"/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Разработано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дополнительных программ – 10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Охват - 335 учащихся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43285" y="4016991"/>
            <a:ext cx="5609230" cy="2350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 направленность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«Основы Экологической грамотности».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«Экологическая грамотность».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«Орнитология».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«Юные исследователи».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«Мир растений».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«Познаю природу».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951515" y="2748521"/>
            <a:ext cx="4605632" cy="10455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Социально-гуманитарная направленность</a:t>
            </a:r>
          </a:p>
          <a:p>
            <a:pPr algn="ctr"/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«Мир профессий глазами ребенка».</a:t>
            </a:r>
          </a:p>
        </p:txBody>
      </p:sp>
      <p:sp>
        <p:nvSpPr>
          <p:cNvPr id="24" name="Выноска 2 (граница и черта) 23"/>
          <p:cNvSpPr/>
          <p:nvPr/>
        </p:nvSpPr>
        <p:spPr>
          <a:xfrm>
            <a:off x="765175" y="2497540"/>
            <a:ext cx="3039858" cy="129653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4556"/>
              <a:gd name="adj6" fmla="val -170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НОШ №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11;  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СОШ №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16; 17; 24; 25; 26; 29; 30; 31; 32;   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Гимназия №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4; 7; 8; 18</a:t>
            </a:r>
          </a:p>
        </p:txBody>
      </p:sp>
      <p:sp>
        <p:nvSpPr>
          <p:cNvPr id="43" name="Выноска 2 (граница и черта) 42"/>
          <p:cNvSpPr/>
          <p:nvPr/>
        </p:nvSpPr>
        <p:spPr>
          <a:xfrm flipH="1">
            <a:off x="8730695" y="2497540"/>
            <a:ext cx="2772028" cy="129653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9292"/>
              <a:gd name="adj6" fmla="val -188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Морской технический лицей; </a:t>
            </a:r>
          </a:p>
          <a:p>
            <a:pPr lvl="0"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Технико-экономический лицей.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096000" y="5164907"/>
            <a:ext cx="2161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805033" y="3290898"/>
            <a:ext cx="146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8523348" y="3252331"/>
            <a:ext cx="2161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88214" y="5159587"/>
            <a:ext cx="172161" cy="5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044948" y="3794077"/>
            <a:ext cx="0" cy="222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3381375"/>
            <a:ext cx="219075" cy="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1" name="Прямая соединительная линия 60"/>
          <p:cNvCxnSpPr/>
          <p:nvPr/>
        </p:nvCxnSpPr>
        <p:spPr>
          <a:xfrm>
            <a:off x="10144063" y="3794077"/>
            <a:ext cx="0" cy="222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05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39450" y="123584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 взаимосотрудничества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3" name="Прямоугольник 2"/>
          <p:cNvSpPr/>
          <p:nvPr/>
        </p:nvSpPr>
        <p:spPr>
          <a:xfrm>
            <a:off x="406399" y="1233714"/>
            <a:ext cx="3497943" cy="3338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37713" y="3149601"/>
            <a:ext cx="3817257" cy="30625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51" name="Picture 7" descr="C:\Users\52\Desktop\Отчет МОЦ Целевая модель 2021\IMG_20210928_152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0" y="1015342"/>
            <a:ext cx="1750191" cy="25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52\Desktop\Отчет МОЦ Целевая модель 2021\IMG_20210928_153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49" y="3968673"/>
            <a:ext cx="1910656" cy="26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52\Desktop\Отчет МОЦ Целевая модель 2021\IMG_20210928_154301_BURST001_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6" y="1824625"/>
            <a:ext cx="1890741" cy="26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52\Desktop\Отчет МОЦ Целевая модель 2021\IMG_20210928_1545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0" y="3749092"/>
            <a:ext cx="1813401" cy="24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14876" y="2478318"/>
            <a:ext cx="3585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Проект «Экологическая виртуальная тропа»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99251" y="6073615"/>
            <a:ext cx="44341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Проект «Дендропарк – прошлое, настоящее и будущее»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99427" y="1262741"/>
            <a:ext cx="47897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Цикл мероприятий  «Международный день Черного моря»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30533" y="4474577"/>
            <a:ext cx="3710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«Всероссийский день национальных парков»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13" y="1761542"/>
            <a:ext cx="3264694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22" y="2752592"/>
            <a:ext cx="2190637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19" y="4016962"/>
            <a:ext cx="1531788" cy="19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359" y="1100929"/>
            <a:ext cx="2224114" cy="144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593" y="4568376"/>
            <a:ext cx="2615407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284" y="4680858"/>
            <a:ext cx="2426076" cy="14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959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3448004" y="1885"/>
            <a:ext cx="5821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 при взаимодействии</a:t>
            </a:r>
          </a:p>
        </p:txBody>
      </p:sp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0375" y="1233715"/>
            <a:ext cx="5069568" cy="49058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Сетевое взаимосотрудничество:</a:t>
            </a:r>
          </a:p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•  ГБУ УК КК «Новороссийский исторический музей-заповедник».</a:t>
            </a:r>
          </a:p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•  МБУ «ЦБС» Сельская библиотека-филиал № 16.</a:t>
            </a:r>
          </a:p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•  Новороссийское местное отделение Краснодарского регионального отделения РГО «Русское географическое общество».</a:t>
            </a:r>
          </a:p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•  Новороссийский политехнический  институт (филиал) Куб ГТУ.</a:t>
            </a:r>
          </a:p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•  ГБПОУ КК Новороссийский социально – педагогический колледж.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ФГБУ «Государственный заповедник «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Утриш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» (г-к Анапа).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ГКУ КК «Природный орнитологический парк в Имеретинской низменности»</a:t>
            </a:r>
          </a:p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(г-к Сочи).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5370287" y="1233715"/>
            <a:ext cx="677962" cy="4905827"/>
          </a:xfrm>
          <a:prstGeom prst="rightBrace">
            <a:avLst>
              <a:gd name="adj1" fmla="val 8333"/>
              <a:gd name="adj2" fmla="val 49704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6600"/>
                </a:solidFill>
              </a:ln>
            </a:endParaRPr>
          </a:p>
        </p:txBody>
      </p:sp>
      <p:pic>
        <p:nvPicPr>
          <p:cNvPr id="2052" name="Picture 4" descr="https://catherineasquithgallery.com/uploads/posts/2021-02/1613639225_89-p-fon-dlya-prezentatsii-kniga-raskritaya-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51" y="1113768"/>
            <a:ext cx="6021539" cy="54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58511" y="1582058"/>
            <a:ext cx="2480689" cy="439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6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«Экологическая виртуальная тропа».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6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«Дендропарк – прошлое, настоящее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будущее».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Акция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«Чистый берег»,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рисунков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«Мотивы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Утриша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Фотоконкурс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«Птицы моей Родины»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26320" y="1582058"/>
            <a:ext cx="2480689" cy="439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Межрегиональный орнитологический фестиваль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639" y="4158570"/>
            <a:ext cx="2368370" cy="133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639" y="1691366"/>
            <a:ext cx="2269862" cy="127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49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43839" y="50860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4208304" y="1885"/>
            <a:ext cx="43004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и пути решения</a:t>
            </a:r>
          </a:p>
        </p:txBody>
      </p:sp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thumbs.dreamstime.com/b/white-stairs-wall-abstract-architecture-d-interior-background-digital-graphic-illustration-57258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50" y="906049"/>
            <a:ext cx="10397807" cy="56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7975" y="1210600"/>
            <a:ext cx="5018768" cy="258532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</a:rPr>
              <a:t>Невысокий охват детей  в туристско- краеведческой и естественнонаучной направленности.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</a:rPr>
              <a:t>Дефицит педагогических кадров актуальных направлений ДОД.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</a:rPr>
              <a:t>Разработка программ сетевой формы реализации.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</a:rPr>
              <a:t>Наполнение материально-технической базы (создание лабораторий и. т.п.).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96415" y="3903000"/>
            <a:ext cx="5256099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tabLst>
                <a:tab pos="3860800" algn="l"/>
              </a:tabLst>
            </a:pPr>
            <a:r>
              <a:rPr lang="ru-RU" b="1" dirty="0">
                <a:solidFill>
                  <a:prstClr val="black"/>
                </a:solidFill>
              </a:rPr>
              <a:t>Расширение сетевого взаимодействия между УДО и иными организациями, развитие государственно-частного партнерства.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</a:rPr>
              <a:t>Создание новых мест и условий для доступного дополнительного образования в сельской местности.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</a:rPr>
              <a:t>Участие в конкурсах Грант (программы, методическое сопровождение, проектно-исследовательская деятельность.)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50" y="4797778"/>
            <a:ext cx="2623706" cy="173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65" y="1022162"/>
            <a:ext cx="2362492" cy="190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96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774</Words>
  <Application>Microsoft Office PowerPoint</Application>
  <PresentationFormat>Широкоэкранный</PresentationFormat>
  <Paragraphs>115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Дворец Творчества</cp:lastModifiedBy>
  <cp:revision>84</cp:revision>
  <cp:lastPrinted>2022-03-17T13:04:41Z</cp:lastPrinted>
  <dcterms:created xsi:type="dcterms:W3CDTF">2021-01-18T13:17:41Z</dcterms:created>
  <dcterms:modified xsi:type="dcterms:W3CDTF">2022-03-17T13:11:33Z</dcterms:modified>
</cp:coreProperties>
</file>